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8" r:id="rId2"/>
    <p:sldId id="274" r:id="rId3"/>
    <p:sldId id="276" r:id="rId4"/>
    <p:sldId id="275" r:id="rId5"/>
    <p:sldId id="277" r:id="rId6"/>
    <p:sldId id="265"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21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png>
</file>

<file path=ppt/media/image3.png>
</file>

<file path=ppt/media/media1.m4a>
</file>

<file path=ppt/media/media2.m4a>
</file>

<file path=ppt/media/media3.m4a>
</file>

<file path=ppt/media/media4.m4a>
</file>

<file path=ppt/media/media5.m4a>
</file>

<file path=ppt/media/media6.m4a>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8E0A9-F71F-4F40-B85A-9028C0CD3B2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E015138-43FB-4A30-8024-805DD781CC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BED5E02-DC50-427A-8FEB-A058FBF5BC0A}"/>
              </a:ext>
            </a:extLst>
          </p:cNvPr>
          <p:cNvSpPr>
            <a:spLocks noGrp="1"/>
          </p:cNvSpPr>
          <p:nvPr>
            <p:ph type="dt" sz="half" idx="10"/>
          </p:nvPr>
        </p:nvSpPr>
        <p:spPr/>
        <p:txBody>
          <a:bodyPr/>
          <a:lstStyle/>
          <a:p>
            <a:fld id="{15DD1B23-F958-4E0A-893E-C68E6A3B2F92}" type="datetimeFigureOut">
              <a:rPr lang="en-US" smtClean="0"/>
              <a:t>2/17/2019</a:t>
            </a:fld>
            <a:endParaRPr lang="en-US"/>
          </a:p>
        </p:txBody>
      </p:sp>
      <p:sp>
        <p:nvSpPr>
          <p:cNvPr id="5" name="Footer Placeholder 4">
            <a:extLst>
              <a:ext uri="{FF2B5EF4-FFF2-40B4-BE49-F238E27FC236}">
                <a16:creationId xmlns:a16="http://schemas.microsoft.com/office/drawing/2014/main" id="{F3F96CCD-8AC2-49AE-A48F-47551A1D84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FCE32A-5133-4C84-B041-FF485EBD8CE2}"/>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EE9D2DA1-C8E3-4854-8B59-0D5A6F13D801}"/>
              </a:ext>
            </a:extLst>
          </p:cNvPr>
          <p:cNvSpPr/>
          <p:nvPr userDrawn="1"/>
        </p:nvSpPr>
        <p:spPr>
          <a:xfrm>
            <a:off x="9692640" y="5344160"/>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6508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19DD6-3B22-448E-A9A4-5B44DB6FB9A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FEBA07-749A-4E1E-A675-0716B5C92F7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803403-3ED2-4F79-B489-8D09CB7EDDF1}"/>
              </a:ext>
            </a:extLst>
          </p:cNvPr>
          <p:cNvSpPr>
            <a:spLocks noGrp="1"/>
          </p:cNvSpPr>
          <p:nvPr>
            <p:ph type="dt" sz="half" idx="10"/>
          </p:nvPr>
        </p:nvSpPr>
        <p:spPr/>
        <p:txBody>
          <a:bodyPr/>
          <a:lstStyle/>
          <a:p>
            <a:fld id="{15DD1B23-F958-4E0A-893E-C68E6A3B2F92}" type="datetimeFigureOut">
              <a:rPr lang="en-US" smtClean="0"/>
              <a:t>2/17/2019</a:t>
            </a:fld>
            <a:endParaRPr lang="en-US"/>
          </a:p>
        </p:txBody>
      </p:sp>
      <p:sp>
        <p:nvSpPr>
          <p:cNvPr id="5" name="Footer Placeholder 4">
            <a:extLst>
              <a:ext uri="{FF2B5EF4-FFF2-40B4-BE49-F238E27FC236}">
                <a16:creationId xmlns:a16="http://schemas.microsoft.com/office/drawing/2014/main" id="{9FEA9463-6482-4465-86DF-E3C999558C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4FB87F-B509-4D42-B1DB-79B48D65B847}"/>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301923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236B-F278-4839-BE13-85D3CBB431E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883437B-B3F5-44D9-937E-BC2912CBC76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F3A360-6908-4552-B528-CEF345C27828}"/>
              </a:ext>
            </a:extLst>
          </p:cNvPr>
          <p:cNvSpPr>
            <a:spLocks noGrp="1"/>
          </p:cNvSpPr>
          <p:nvPr>
            <p:ph type="dt" sz="half" idx="10"/>
          </p:nvPr>
        </p:nvSpPr>
        <p:spPr/>
        <p:txBody>
          <a:bodyPr/>
          <a:lstStyle/>
          <a:p>
            <a:fld id="{15DD1B23-F958-4E0A-893E-C68E6A3B2F92}" type="datetimeFigureOut">
              <a:rPr lang="en-US" smtClean="0"/>
              <a:t>2/17/2019</a:t>
            </a:fld>
            <a:endParaRPr lang="en-US"/>
          </a:p>
        </p:txBody>
      </p:sp>
      <p:sp>
        <p:nvSpPr>
          <p:cNvPr id="5" name="Footer Placeholder 4">
            <a:extLst>
              <a:ext uri="{FF2B5EF4-FFF2-40B4-BE49-F238E27FC236}">
                <a16:creationId xmlns:a16="http://schemas.microsoft.com/office/drawing/2014/main" id="{4497E44A-FDA6-404E-86B7-FC28AEDCEE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568BD3-9C66-45B9-9B39-42CA8A75A76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3453787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3F3FB-EC8E-4B85-B241-74E02AA8B2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ACF352-CFB7-4957-A124-04E866303D3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02D79E-8055-40D0-BEB9-8CBC1E2E87CB}"/>
              </a:ext>
            </a:extLst>
          </p:cNvPr>
          <p:cNvSpPr>
            <a:spLocks noGrp="1"/>
          </p:cNvSpPr>
          <p:nvPr>
            <p:ph type="dt" sz="half" idx="10"/>
          </p:nvPr>
        </p:nvSpPr>
        <p:spPr/>
        <p:txBody>
          <a:bodyPr/>
          <a:lstStyle/>
          <a:p>
            <a:fld id="{15DD1B23-F958-4E0A-893E-C68E6A3B2F92}" type="datetimeFigureOut">
              <a:rPr lang="en-US" smtClean="0"/>
              <a:t>2/17/2019</a:t>
            </a:fld>
            <a:endParaRPr lang="en-US"/>
          </a:p>
        </p:txBody>
      </p:sp>
      <p:sp>
        <p:nvSpPr>
          <p:cNvPr id="5" name="Footer Placeholder 4">
            <a:extLst>
              <a:ext uri="{FF2B5EF4-FFF2-40B4-BE49-F238E27FC236}">
                <a16:creationId xmlns:a16="http://schemas.microsoft.com/office/drawing/2014/main" id="{3D258006-0641-48A6-B9BA-6F9CB8F1B2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22114E-CEF0-4976-95E6-826BC690FCC3}"/>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4709117E-D144-4645-A788-9C835E2E397C}"/>
              </a:ext>
            </a:extLst>
          </p:cNvPr>
          <p:cNvSpPr/>
          <p:nvPr userDrawn="1"/>
        </p:nvSpPr>
        <p:spPr>
          <a:xfrm>
            <a:off x="10779760" y="5682457"/>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9007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B9043-217C-4EA2-8F66-6CF3B7D678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DB949EE-C24C-4CC0-9EDD-9B2E4B862E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FD71BD4-6E96-4BDA-946B-FBFDA477CC74}"/>
              </a:ext>
            </a:extLst>
          </p:cNvPr>
          <p:cNvSpPr>
            <a:spLocks noGrp="1"/>
          </p:cNvSpPr>
          <p:nvPr>
            <p:ph type="dt" sz="half" idx="10"/>
          </p:nvPr>
        </p:nvSpPr>
        <p:spPr/>
        <p:txBody>
          <a:bodyPr/>
          <a:lstStyle/>
          <a:p>
            <a:fld id="{15DD1B23-F958-4E0A-893E-C68E6A3B2F92}" type="datetimeFigureOut">
              <a:rPr lang="en-US" smtClean="0"/>
              <a:t>2/17/2019</a:t>
            </a:fld>
            <a:endParaRPr lang="en-US"/>
          </a:p>
        </p:txBody>
      </p:sp>
      <p:sp>
        <p:nvSpPr>
          <p:cNvPr id="5" name="Footer Placeholder 4">
            <a:extLst>
              <a:ext uri="{FF2B5EF4-FFF2-40B4-BE49-F238E27FC236}">
                <a16:creationId xmlns:a16="http://schemas.microsoft.com/office/drawing/2014/main" id="{8915A8DB-C598-4793-8DC2-186C456380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B291C7-3317-49B3-944B-22D05951C30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5242208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36D75-75E6-4E72-BFF3-F77884A0F4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582F82-865B-4F62-9D72-E5A2E941DFC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13B93-CEF1-496F-BAB3-B93451485EF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3FFBEEA-9C36-475B-933D-C15049DA5016}"/>
              </a:ext>
            </a:extLst>
          </p:cNvPr>
          <p:cNvSpPr>
            <a:spLocks noGrp="1"/>
          </p:cNvSpPr>
          <p:nvPr>
            <p:ph type="dt" sz="half" idx="10"/>
          </p:nvPr>
        </p:nvSpPr>
        <p:spPr/>
        <p:txBody>
          <a:bodyPr/>
          <a:lstStyle/>
          <a:p>
            <a:fld id="{15DD1B23-F958-4E0A-893E-C68E6A3B2F92}" type="datetimeFigureOut">
              <a:rPr lang="en-US" smtClean="0"/>
              <a:t>2/17/2019</a:t>
            </a:fld>
            <a:endParaRPr lang="en-US"/>
          </a:p>
        </p:txBody>
      </p:sp>
      <p:sp>
        <p:nvSpPr>
          <p:cNvPr id="6" name="Footer Placeholder 5">
            <a:extLst>
              <a:ext uri="{FF2B5EF4-FFF2-40B4-BE49-F238E27FC236}">
                <a16:creationId xmlns:a16="http://schemas.microsoft.com/office/drawing/2014/main" id="{DA412271-56AB-4D94-A5F7-2E0EEED61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DBB062-9C1D-4A9F-AF72-18CD8D8DDB5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245936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96C53-4B66-444E-8C21-292D733880A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8B22278-D553-4F4F-ADF1-6E51AB0AE1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C9895B6-D83D-431F-8EE7-2354B6BF621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FAB65D-008A-4C95-9C62-F9E536B3AB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183CAA6-BA85-4552-83E2-990C8FA78AF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FE75B18-015A-4890-BDA7-1C59E818B7DB}"/>
              </a:ext>
            </a:extLst>
          </p:cNvPr>
          <p:cNvSpPr>
            <a:spLocks noGrp="1"/>
          </p:cNvSpPr>
          <p:nvPr>
            <p:ph type="dt" sz="half" idx="10"/>
          </p:nvPr>
        </p:nvSpPr>
        <p:spPr/>
        <p:txBody>
          <a:bodyPr/>
          <a:lstStyle/>
          <a:p>
            <a:fld id="{15DD1B23-F958-4E0A-893E-C68E6A3B2F92}" type="datetimeFigureOut">
              <a:rPr lang="en-US" smtClean="0"/>
              <a:t>2/17/2019</a:t>
            </a:fld>
            <a:endParaRPr lang="en-US"/>
          </a:p>
        </p:txBody>
      </p:sp>
      <p:sp>
        <p:nvSpPr>
          <p:cNvPr id="8" name="Footer Placeholder 7">
            <a:extLst>
              <a:ext uri="{FF2B5EF4-FFF2-40B4-BE49-F238E27FC236}">
                <a16:creationId xmlns:a16="http://schemas.microsoft.com/office/drawing/2014/main" id="{21D0C76E-6CFD-4566-B37A-54F49D69F5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B0BA5C-BEC6-4FCA-94EA-872366A706FF}"/>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027144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A739D-84CA-4545-B7E4-5317EBA45C0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34CA39-7F8B-4870-A782-1A6FC38C0E87}"/>
              </a:ext>
            </a:extLst>
          </p:cNvPr>
          <p:cNvSpPr>
            <a:spLocks noGrp="1"/>
          </p:cNvSpPr>
          <p:nvPr>
            <p:ph type="dt" sz="half" idx="10"/>
          </p:nvPr>
        </p:nvSpPr>
        <p:spPr/>
        <p:txBody>
          <a:bodyPr/>
          <a:lstStyle/>
          <a:p>
            <a:fld id="{15DD1B23-F958-4E0A-893E-C68E6A3B2F92}" type="datetimeFigureOut">
              <a:rPr lang="en-US" smtClean="0"/>
              <a:t>2/17/2019</a:t>
            </a:fld>
            <a:endParaRPr lang="en-US"/>
          </a:p>
        </p:txBody>
      </p:sp>
      <p:sp>
        <p:nvSpPr>
          <p:cNvPr id="4" name="Footer Placeholder 3">
            <a:extLst>
              <a:ext uri="{FF2B5EF4-FFF2-40B4-BE49-F238E27FC236}">
                <a16:creationId xmlns:a16="http://schemas.microsoft.com/office/drawing/2014/main" id="{9CB2BDD0-3848-47F0-8198-9370176B31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EE35C48-4DCC-4340-832E-F4EB2C1E395C}"/>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6216397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847AC8-B9D3-4D88-8482-81660597D687}"/>
              </a:ext>
            </a:extLst>
          </p:cNvPr>
          <p:cNvSpPr>
            <a:spLocks noGrp="1"/>
          </p:cNvSpPr>
          <p:nvPr>
            <p:ph type="dt" sz="half" idx="10"/>
          </p:nvPr>
        </p:nvSpPr>
        <p:spPr/>
        <p:txBody>
          <a:bodyPr/>
          <a:lstStyle/>
          <a:p>
            <a:fld id="{15DD1B23-F958-4E0A-893E-C68E6A3B2F92}" type="datetimeFigureOut">
              <a:rPr lang="en-US" smtClean="0"/>
              <a:t>2/17/2019</a:t>
            </a:fld>
            <a:endParaRPr lang="en-US"/>
          </a:p>
        </p:txBody>
      </p:sp>
      <p:sp>
        <p:nvSpPr>
          <p:cNvPr id="3" name="Footer Placeholder 2">
            <a:extLst>
              <a:ext uri="{FF2B5EF4-FFF2-40B4-BE49-F238E27FC236}">
                <a16:creationId xmlns:a16="http://schemas.microsoft.com/office/drawing/2014/main" id="{86861BAA-F094-4329-9512-8606E545D8B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670FDE6-7C68-40CE-856C-0EE1651B9E8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266667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4C929-556F-4A40-BA72-7B2BA1F3D3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1EB104-A90A-4800-9D07-0BB01FF8EB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6F51EA7-AABE-44D7-92BB-2F3F4FEB2F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6A4B427-058F-4C7A-929B-6DAEF2F3BE67}"/>
              </a:ext>
            </a:extLst>
          </p:cNvPr>
          <p:cNvSpPr>
            <a:spLocks noGrp="1"/>
          </p:cNvSpPr>
          <p:nvPr>
            <p:ph type="dt" sz="half" idx="10"/>
          </p:nvPr>
        </p:nvSpPr>
        <p:spPr/>
        <p:txBody>
          <a:bodyPr/>
          <a:lstStyle/>
          <a:p>
            <a:fld id="{15DD1B23-F958-4E0A-893E-C68E6A3B2F92}" type="datetimeFigureOut">
              <a:rPr lang="en-US" smtClean="0"/>
              <a:t>2/17/2019</a:t>
            </a:fld>
            <a:endParaRPr lang="en-US"/>
          </a:p>
        </p:txBody>
      </p:sp>
      <p:sp>
        <p:nvSpPr>
          <p:cNvPr id="6" name="Footer Placeholder 5">
            <a:extLst>
              <a:ext uri="{FF2B5EF4-FFF2-40B4-BE49-F238E27FC236}">
                <a16:creationId xmlns:a16="http://schemas.microsoft.com/office/drawing/2014/main" id="{C2EB9E28-BBB8-46A8-826A-65224E45DD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B2CF07-881F-4EC3-AED1-542DBC8DC391}"/>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999856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64C37-C29B-41FF-ABC5-406C2C6AC6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F93676A-27E0-45A8-B502-E760C60999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432C911-5D3E-445C-899B-1063F58520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1AA96AC-6BD5-4B8E-8FF3-497107170F39}"/>
              </a:ext>
            </a:extLst>
          </p:cNvPr>
          <p:cNvSpPr>
            <a:spLocks noGrp="1"/>
          </p:cNvSpPr>
          <p:nvPr>
            <p:ph type="dt" sz="half" idx="10"/>
          </p:nvPr>
        </p:nvSpPr>
        <p:spPr/>
        <p:txBody>
          <a:bodyPr/>
          <a:lstStyle/>
          <a:p>
            <a:fld id="{15DD1B23-F958-4E0A-893E-C68E6A3B2F92}" type="datetimeFigureOut">
              <a:rPr lang="en-US" smtClean="0"/>
              <a:t>2/17/2019</a:t>
            </a:fld>
            <a:endParaRPr lang="en-US"/>
          </a:p>
        </p:txBody>
      </p:sp>
      <p:sp>
        <p:nvSpPr>
          <p:cNvPr id="6" name="Footer Placeholder 5">
            <a:extLst>
              <a:ext uri="{FF2B5EF4-FFF2-40B4-BE49-F238E27FC236}">
                <a16:creationId xmlns:a16="http://schemas.microsoft.com/office/drawing/2014/main" id="{B2405D07-65FF-46CD-8E05-0FC6D1113D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D9303A-1F8A-4E2A-B587-C76B7C57825E}"/>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636495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EACD80-25DD-498B-8518-16ECF004DE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57B007-A9C2-412B-BB9A-F67A5D5373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ECD26A-C49F-41F7-AC24-F5FFA4B47F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DD1B23-F958-4E0A-893E-C68E6A3B2F92}" type="datetimeFigureOut">
              <a:rPr lang="en-US" smtClean="0"/>
              <a:t>2/17/2019</a:t>
            </a:fld>
            <a:endParaRPr lang="en-US"/>
          </a:p>
        </p:txBody>
      </p:sp>
      <p:sp>
        <p:nvSpPr>
          <p:cNvPr id="5" name="Footer Placeholder 4">
            <a:extLst>
              <a:ext uri="{FF2B5EF4-FFF2-40B4-BE49-F238E27FC236}">
                <a16:creationId xmlns:a16="http://schemas.microsoft.com/office/drawing/2014/main" id="{E1225065-5567-47AF-889A-9579BE59F4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7965AE0-822B-4353-9D25-FB1DEF9DC8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1FDBF2-C35B-4913-AA7C-CBA4457853EA}" type="slidenum">
              <a:rPr lang="en-US" smtClean="0"/>
              <a:t>‹#›</a:t>
            </a:fld>
            <a:endParaRPr lang="en-US"/>
          </a:p>
        </p:txBody>
      </p:sp>
    </p:spTree>
    <p:extLst>
      <p:ext uri="{BB962C8B-B14F-4D97-AF65-F5344CB8AC3E}">
        <p14:creationId xmlns:p14="http://schemas.microsoft.com/office/powerpoint/2010/main" val="17183995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1DB10-A911-43A3-A2AF-37E3073F830B}"/>
              </a:ext>
            </a:extLst>
          </p:cNvPr>
          <p:cNvSpPr>
            <a:spLocks noGrp="1"/>
          </p:cNvSpPr>
          <p:nvPr>
            <p:ph type="ctrTitle"/>
          </p:nvPr>
        </p:nvSpPr>
        <p:spPr/>
        <p:txBody>
          <a:bodyPr>
            <a:normAutofit/>
          </a:bodyPr>
          <a:lstStyle/>
          <a:p>
            <a:r>
              <a:rPr lang="en-US" dirty="0"/>
              <a:t>Spark Interview Questions</a:t>
            </a:r>
            <a:br>
              <a:rPr lang="en-US" dirty="0"/>
            </a:br>
            <a:r>
              <a:rPr lang="en-US" sz="3200" b="1" dirty="0"/>
              <a:t>What is Write Ahead Log/Journaling in Spark</a:t>
            </a:r>
          </a:p>
        </p:txBody>
      </p:sp>
      <p:sp>
        <p:nvSpPr>
          <p:cNvPr id="3" name="Subtitle 2">
            <a:extLst>
              <a:ext uri="{FF2B5EF4-FFF2-40B4-BE49-F238E27FC236}">
                <a16:creationId xmlns:a16="http://schemas.microsoft.com/office/drawing/2014/main" id="{0F7B3630-F42F-42E1-AC9D-CC2B4953D362}"/>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35FB3ACC-A67D-4E01-A20B-47183A93ED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65880" y="3561080"/>
            <a:ext cx="4460240" cy="2387600"/>
          </a:xfrm>
          <a:prstGeom prst="rect">
            <a:avLst/>
          </a:prstGeom>
        </p:spPr>
      </p:pic>
      <p:pic>
        <p:nvPicPr>
          <p:cNvPr id="6" name="Audio 5">
            <a:hlinkClick r:id="" action="ppaction://media"/>
            <a:extLst>
              <a:ext uri="{FF2B5EF4-FFF2-40B4-BE49-F238E27FC236}">
                <a16:creationId xmlns:a16="http://schemas.microsoft.com/office/drawing/2014/main" id="{26884C39-A22D-4BF4-809E-58779716AE8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965358600"/>
      </p:ext>
    </p:extLst>
  </p:cSld>
  <p:clrMapOvr>
    <a:masterClrMapping/>
  </p:clrMapOvr>
  <mc:AlternateContent xmlns:mc="http://schemas.openxmlformats.org/markup-compatibility/2006" xmlns:p14="http://schemas.microsoft.com/office/powerpoint/2010/main">
    <mc:Choice Requires="p14">
      <p:transition spd="slow" p14:dur="2000" advTm="24755"/>
    </mc:Choice>
    <mc:Fallback xmlns="">
      <p:transition spd="slow" advTm="247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Why Write Ahead Log(Journaling) In Spark</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fontAlgn="base"/>
            <a:r>
              <a:rPr lang="en-US" sz="2400" dirty="0"/>
              <a:t>There are two types of failures in any Apache Spark job – Either the </a:t>
            </a:r>
            <a:r>
              <a:rPr lang="en-US" sz="2400" b="1" dirty="0"/>
              <a:t>driver failure</a:t>
            </a:r>
            <a:r>
              <a:rPr lang="en-US" sz="2400" dirty="0"/>
              <a:t> or the </a:t>
            </a:r>
            <a:r>
              <a:rPr lang="en-US" sz="2400" b="1" dirty="0"/>
              <a:t>worker failure</a:t>
            </a:r>
            <a:r>
              <a:rPr lang="en-US" sz="2400" dirty="0"/>
              <a:t>.</a:t>
            </a:r>
          </a:p>
          <a:p>
            <a:pPr fontAlgn="base"/>
            <a:r>
              <a:rPr lang="en-US" sz="2400" dirty="0"/>
              <a:t>When any worker node fails, the executor processes running in that worker node will be killed, and the tasks which were scheduled on that worker node will be automatically moved to any of the other running worker nodes, and the tasks will be accomplished.</a:t>
            </a:r>
          </a:p>
          <a:p>
            <a:pPr fontAlgn="base"/>
            <a:r>
              <a:rPr lang="en-US" sz="2400" dirty="0"/>
              <a:t>When the driver or master node fails, all of the associated worker nodes running the executors will be killed, along with the data in each of the executors’ memory. In the case of files being read from reliable and fault tolerant file systems like HDFS, zero data loss is always guaranteed, as the data is ready to be read anytime from the file system. </a:t>
            </a:r>
          </a:p>
          <a:p>
            <a:pPr fontAlgn="base"/>
            <a:r>
              <a:rPr lang="en-US" sz="2400" dirty="0"/>
              <a:t>Checkpointing ensures fault tolerance in Spark by periodically saving the application data in specific intervals.</a:t>
            </a:r>
          </a:p>
          <a:p>
            <a:pPr marL="457200" lvl="1" indent="0">
              <a:buNone/>
            </a:pPr>
            <a:endParaRPr lang="en-US" dirty="0"/>
          </a:p>
        </p:txBody>
      </p:sp>
      <p:pic>
        <p:nvPicPr>
          <p:cNvPr id="5" name="Audio 4">
            <a:hlinkClick r:id="" action="ppaction://media"/>
            <a:extLst>
              <a:ext uri="{FF2B5EF4-FFF2-40B4-BE49-F238E27FC236}">
                <a16:creationId xmlns:a16="http://schemas.microsoft.com/office/drawing/2014/main" id="{DC962435-5FD5-44CC-9941-7163D5B0B1C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55999221"/>
      </p:ext>
    </p:extLst>
  </p:cSld>
  <p:clrMapOvr>
    <a:masterClrMapping/>
  </p:clrMapOvr>
  <mc:AlternateContent xmlns:mc="http://schemas.openxmlformats.org/markup-compatibility/2006" xmlns:p14="http://schemas.microsoft.com/office/powerpoint/2010/main">
    <mc:Choice Requires="p14">
      <p:transition spd="slow" p14:dur="2000" advTm="102812"/>
    </mc:Choice>
    <mc:Fallback xmlns="">
      <p:transition spd="slow" advTm="102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Write Ahead Log(Journaling) In Spark</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marL="457200" lvl="1" indent="0">
              <a:buNone/>
            </a:pPr>
            <a:r>
              <a:rPr lang="en-US"/>
              <a:t>In the case of Spark Streaming application, zero data loss is not always guaranteed, as the data will be buffered in the executors’ memory until they get processed. </a:t>
            </a:r>
          </a:p>
          <a:p>
            <a:pPr marL="457200" lvl="1" indent="0">
              <a:buNone/>
            </a:pPr>
            <a:endParaRPr lang="en-US"/>
          </a:p>
          <a:p>
            <a:pPr marL="457200" lvl="1" indent="0">
              <a:buNone/>
            </a:pPr>
            <a:r>
              <a:rPr lang="en-US"/>
              <a:t>If the driver fails, all of the executors will be killed, with the data in their memory, and the data cannot be recovered.</a:t>
            </a:r>
          </a:p>
          <a:p>
            <a:pPr marL="457200" lvl="1" indent="0">
              <a:buNone/>
            </a:pPr>
            <a:endParaRPr lang="en-US"/>
          </a:p>
          <a:p>
            <a:pPr marL="457200" lvl="1" indent="0">
              <a:buNone/>
            </a:pPr>
            <a:r>
              <a:rPr lang="en-US"/>
              <a:t>To overcome this data loss scenario, </a:t>
            </a:r>
            <a:r>
              <a:rPr lang="en-US" b="1"/>
              <a:t>Write Ahead Logging (WAL) has been introduced in Apache Spark 1.2.</a:t>
            </a:r>
            <a:r>
              <a:rPr lang="en-US"/>
              <a:t> With WAL enabled.</a:t>
            </a:r>
          </a:p>
          <a:p>
            <a:pPr marL="457200" lvl="1" indent="0">
              <a:buNone/>
            </a:pPr>
            <a:endParaRPr lang="en-US"/>
          </a:p>
          <a:p>
            <a:pPr marL="457200" lvl="1" indent="0">
              <a:buNone/>
            </a:pPr>
            <a:endParaRPr lang="en-US" dirty="0"/>
          </a:p>
        </p:txBody>
      </p:sp>
      <p:pic>
        <p:nvPicPr>
          <p:cNvPr id="5" name="Audio 4">
            <a:hlinkClick r:id="" action="ppaction://media"/>
            <a:extLst>
              <a:ext uri="{FF2B5EF4-FFF2-40B4-BE49-F238E27FC236}">
                <a16:creationId xmlns:a16="http://schemas.microsoft.com/office/drawing/2014/main" id="{61386203-050A-422E-83CF-63996CA8968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703459051"/>
      </p:ext>
    </p:extLst>
  </p:cSld>
  <p:clrMapOvr>
    <a:masterClrMapping/>
  </p:clrMapOvr>
  <mc:AlternateContent xmlns:mc="http://schemas.openxmlformats.org/markup-compatibility/2006" xmlns:p14="http://schemas.microsoft.com/office/powerpoint/2010/main">
    <mc:Choice Requires="p14">
      <p:transition spd="slow" p14:dur="2000" advTm="110985"/>
    </mc:Choice>
    <mc:Fallback xmlns="">
      <p:transition spd="slow" advTm="1109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Write Ahead Log(Journaling) In Spark</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fontScale="92500"/>
          </a:bodyPr>
          <a:lstStyle/>
          <a:p>
            <a:pPr fontAlgn="base"/>
            <a:r>
              <a:rPr lang="en-US" dirty="0"/>
              <a:t>To overcome this data loss scenario, </a:t>
            </a:r>
            <a:r>
              <a:rPr lang="en-US" b="1" dirty="0"/>
              <a:t>Write Ahead Logging (WAL) has been introduced in Apache Spark 1.2.</a:t>
            </a:r>
            <a:r>
              <a:rPr lang="en-US" dirty="0"/>
              <a:t> With WAL enabled, </a:t>
            </a:r>
          </a:p>
          <a:p>
            <a:pPr fontAlgn="base"/>
            <a:endParaRPr lang="en-US" dirty="0"/>
          </a:p>
          <a:p>
            <a:pPr fontAlgn="base"/>
            <a:r>
              <a:rPr lang="en-US" dirty="0"/>
              <a:t>The intention of the operation is first noted down in a log file, such that if the driver fails and is restarted, the noted operations in that log file can be applied to the data. </a:t>
            </a:r>
          </a:p>
          <a:p>
            <a:pPr fontAlgn="base"/>
            <a:endParaRPr lang="en-US" dirty="0"/>
          </a:p>
          <a:p>
            <a:pPr fontAlgn="base"/>
            <a:r>
              <a:rPr lang="en-US" dirty="0"/>
              <a:t>For sources that read streaming data, like Kafka or Flume, receivers will be receiving the data, and those will be stored in the executor’s memory. </a:t>
            </a:r>
          </a:p>
          <a:p>
            <a:pPr fontAlgn="base"/>
            <a:endParaRPr lang="en-US" dirty="0"/>
          </a:p>
          <a:p>
            <a:pPr fontAlgn="base"/>
            <a:r>
              <a:rPr lang="en-US" dirty="0"/>
              <a:t>With WAL enabled, these received data will also be stored in the log files.</a:t>
            </a:r>
          </a:p>
          <a:p>
            <a:pPr marL="457200" lvl="1" indent="0">
              <a:buNone/>
            </a:pPr>
            <a:endParaRPr lang="en-US" dirty="0"/>
          </a:p>
        </p:txBody>
      </p:sp>
      <p:pic>
        <p:nvPicPr>
          <p:cNvPr id="5" name="Audio 4">
            <a:hlinkClick r:id="" action="ppaction://media"/>
            <a:extLst>
              <a:ext uri="{FF2B5EF4-FFF2-40B4-BE49-F238E27FC236}">
                <a16:creationId xmlns:a16="http://schemas.microsoft.com/office/drawing/2014/main" id="{68A2BE4C-7874-4BB5-A696-0D5565F925C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799089167"/>
      </p:ext>
    </p:extLst>
  </p:cSld>
  <p:clrMapOvr>
    <a:masterClrMapping/>
  </p:clrMapOvr>
  <mc:AlternateContent xmlns:mc="http://schemas.openxmlformats.org/markup-compatibility/2006" xmlns:p14="http://schemas.microsoft.com/office/powerpoint/2010/main">
    <mc:Choice Requires="p14">
      <p:transition spd="slow" p14:dur="2000" advTm="37984"/>
    </mc:Choice>
    <mc:Fallback xmlns="">
      <p:transition spd="slow" advTm="379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Running Modes In Spark</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fontAlgn="base"/>
            <a:r>
              <a:rPr lang="en-US" dirty="0"/>
              <a:t>WAL can be enabled by performing the below:</a:t>
            </a:r>
          </a:p>
          <a:p>
            <a:pPr fontAlgn="base"/>
            <a:endParaRPr lang="en-US" dirty="0"/>
          </a:p>
          <a:p>
            <a:pPr lvl="1" fontAlgn="base"/>
            <a:r>
              <a:rPr lang="en-US" dirty="0"/>
              <a:t>Setting the checkpoint directory, by using </a:t>
            </a:r>
            <a:r>
              <a:rPr lang="en-US" b="1" dirty="0" err="1"/>
              <a:t>streamingContext.checkpoint</a:t>
            </a:r>
            <a:r>
              <a:rPr lang="en-US" dirty="0"/>
              <a:t>(path)</a:t>
            </a:r>
          </a:p>
          <a:p>
            <a:pPr lvl="1" fontAlgn="base"/>
            <a:endParaRPr lang="en-US" dirty="0"/>
          </a:p>
          <a:p>
            <a:pPr lvl="1" fontAlgn="base"/>
            <a:r>
              <a:rPr lang="en-US" dirty="0"/>
              <a:t>Enabling the WAL logging, by setting </a:t>
            </a:r>
            <a:r>
              <a:rPr lang="en-US" b="1" dirty="0" err="1"/>
              <a:t>spark.stream.receiver.WriteAheadLog.enable</a:t>
            </a:r>
            <a:r>
              <a:rPr lang="en-US" dirty="0"/>
              <a:t> to True.</a:t>
            </a:r>
          </a:p>
        </p:txBody>
      </p:sp>
      <p:pic>
        <p:nvPicPr>
          <p:cNvPr id="5" name="Audio 4">
            <a:hlinkClick r:id="" action="ppaction://media"/>
            <a:extLst>
              <a:ext uri="{FF2B5EF4-FFF2-40B4-BE49-F238E27FC236}">
                <a16:creationId xmlns:a16="http://schemas.microsoft.com/office/drawing/2014/main" id="{B474C7E8-2BFA-42A5-B3C4-D90FD711A23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016636961"/>
      </p:ext>
    </p:extLst>
  </p:cSld>
  <p:clrMapOvr>
    <a:masterClrMapping/>
  </p:clrMapOvr>
  <mc:AlternateContent xmlns:mc="http://schemas.openxmlformats.org/markup-compatibility/2006" xmlns:p14="http://schemas.microsoft.com/office/powerpoint/2010/main">
    <mc:Choice Requires="p14">
      <p:transition spd="slow" p14:dur="2000" advTm="50523"/>
    </mc:Choice>
    <mc:Fallback xmlns="">
      <p:transition spd="slow" advTm="505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endParaRPr lang="en-US" sz="2800" dirty="0"/>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lstStyle/>
          <a:p>
            <a:pPr marL="0" indent="0">
              <a:buNone/>
            </a:pPr>
            <a:r>
              <a:rPr lang="en-US" dirty="0"/>
              <a:t>		</a:t>
            </a:r>
          </a:p>
          <a:p>
            <a:pPr marL="0" indent="0">
              <a:buNone/>
            </a:pPr>
            <a:endParaRPr lang="en-US" dirty="0"/>
          </a:p>
          <a:p>
            <a:pPr marL="0" indent="0">
              <a:buNone/>
            </a:pPr>
            <a:r>
              <a:rPr lang="en-US" dirty="0"/>
              <a:t>		</a:t>
            </a:r>
          </a:p>
          <a:p>
            <a:pPr marL="0" indent="0">
              <a:buNone/>
            </a:pPr>
            <a:r>
              <a:rPr lang="en-US" dirty="0"/>
              <a:t>				</a:t>
            </a:r>
          </a:p>
          <a:p>
            <a:pPr marL="0" indent="0">
              <a:buNone/>
            </a:pPr>
            <a:r>
              <a:rPr lang="en-US" dirty="0"/>
              <a:t>		Thanks and do subscribe to my channel</a:t>
            </a:r>
          </a:p>
        </p:txBody>
      </p:sp>
      <p:pic>
        <p:nvPicPr>
          <p:cNvPr id="4" name="Audio 3">
            <a:hlinkClick r:id="" action="ppaction://media"/>
            <a:extLst>
              <a:ext uri="{FF2B5EF4-FFF2-40B4-BE49-F238E27FC236}">
                <a16:creationId xmlns:a16="http://schemas.microsoft.com/office/drawing/2014/main" id="{FD5260C4-013E-42DB-9300-77F6C0EF7D4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66636808"/>
      </p:ext>
    </p:extLst>
  </p:cSld>
  <p:clrMapOvr>
    <a:masterClrMapping/>
  </p:clrMapOvr>
  <mc:AlternateContent xmlns:mc="http://schemas.openxmlformats.org/markup-compatibility/2006" xmlns:p14="http://schemas.microsoft.com/office/powerpoint/2010/main">
    <mc:Choice Requires="p14">
      <p:transition spd="slow" p14:dur="2000" advTm="1851"/>
    </mc:Choice>
    <mc:Fallback xmlns="">
      <p:transition spd="slow" advTm="18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485</TotalTime>
  <Words>92</Words>
  <Application>Microsoft Office PowerPoint</Application>
  <PresentationFormat>Widescreen</PresentationFormat>
  <Paragraphs>31</Paragraphs>
  <Slides>6</Slides>
  <Notes>0</Notes>
  <HiddenSlides>0</HiddenSlides>
  <MMClips>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Spark Interview Questions What is Write Ahead Log/Journaling in Spark</vt:lpstr>
      <vt:lpstr>Why Write Ahead Log(Journaling) In Spark</vt:lpstr>
      <vt:lpstr>Write Ahead Log(Journaling) In Spark</vt:lpstr>
      <vt:lpstr>Write Ahead Log(Journaling) In Spark</vt:lpstr>
      <vt:lpstr>Running Modes In Spark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AVRO Internals</dc:title>
  <dc:creator>Viresh Kumar</dc:creator>
  <cp:lastModifiedBy>Viresh Kumar</cp:lastModifiedBy>
  <cp:revision>72</cp:revision>
  <dcterms:created xsi:type="dcterms:W3CDTF">2018-12-28T03:34:44Z</dcterms:created>
  <dcterms:modified xsi:type="dcterms:W3CDTF">2019-02-17T11:30:06Z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virkumar@microsoft.com</vt:lpwstr>
  </property>
  <property fmtid="{D5CDD505-2E9C-101B-9397-08002B2CF9AE}" pid="5" name="MSIP_Label_f42aa342-8706-4288-bd11-ebb85995028c_SetDate">
    <vt:lpwstr>2018-12-28T03:35:17.5833276Z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